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11"/>
  </p:notesMasterIdLst>
  <p:sldIdLst>
    <p:sldId id="264" r:id="rId2"/>
    <p:sldId id="279" r:id="rId3"/>
    <p:sldId id="280" r:id="rId4"/>
    <p:sldId id="277" r:id="rId5"/>
    <p:sldId id="278" r:id="rId6"/>
    <p:sldId id="283" r:id="rId7"/>
    <p:sldId id="284" r:id="rId8"/>
    <p:sldId id="285" r:id="rId9"/>
    <p:sldId id="28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AEF"/>
    <a:srgbClr val="00743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3DFE0-8827-4FE4-9044-5788BBE69936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DBF72-B8F7-4FD2-9258-FDE9A1128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72DB9-0755-4A7C-9A09-739A14E8E33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DBF72-B8F7-4FD2-9258-FDE9A112884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DBF72-B8F7-4FD2-9258-FDE9A112884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DBF72-B8F7-4FD2-9258-FDE9A112884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DBF72-B8F7-4FD2-9258-FDE9A112884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DBF72-B8F7-4FD2-9258-FDE9A112884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DBF72-B8F7-4FD2-9258-FDE9A112884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DBF72-B8F7-4FD2-9258-FDE9A112884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DBF72-B8F7-4FD2-9258-FDE9A112884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6E78A4F-9291-43B8-B4BF-D98A650274D3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6498C48-6D0F-4248-BB52-43D839756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8A4F-9291-43B8-B4BF-D98A650274D3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C48-6D0F-4248-BB52-43D839756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8A4F-9291-43B8-B4BF-D98A650274D3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C48-6D0F-4248-BB52-43D839756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5B07B4B-BFE1-43C0-9851-152FD8894EB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6E78A4F-9291-43B8-B4BF-D98A650274D3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6498C48-6D0F-4248-BB52-43D8397567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6E78A4F-9291-43B8-B4BF-D98A650274D3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6498C48-6D0F-4248-BB52-43D839756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8A4F-9291-43B8-B4BF-D98A650274D3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C48-6D0F-4248-BB52-43D8397567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8A4F-9291-43B8-B4BF-D98A650274D3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C48-6D0F-4248-BB52-43D8397567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6E78A4F-9291-43B8-B4BF-D98A650274D3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6498C48-6D0F-4248-BB52-43D8397567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8A4F-9291-43B8-B4BF-D98A650274D3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C48-6D0F-4248-BB52-43D839756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6E78A4F-9291-43B8-B4BF-D98A650274D3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6498C48-6D0F-4248-BB52-43D8397567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6E78A4F-9291-43B8-B4BF-D98A650274D3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6498C48-6D0F-4248-BB52-43D8397567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6E78A4F-9291-43B8-B4BF-D98A650274D3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6498C48-6D0F-4248-BB52-43D839756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2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Caught in the act:  </a:t>
            </a:r>
            <a:br>
              <a:rPr lang="en-US" sz="3200" dirty="0" smtClean="0"/>
            </a:br>
            <a:r>
              <a:rPr lang="en-US" sz="3200" dirty="0" smtClean="0"/>
              <a:t>    The Spanish present </a:t>
            </a:r>
            <a:r>
              <a:rPr lang="en-US" sz="3200" dirty="0"/>
              <a:t>progressive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-152400" y="1905000"/>
            <a:ext cx="9144000" cy="4343400"/>
          </a:xfrm>
        </p:spPr>
        <p:txBody>
          <a:bodyPr/>
          <a:lstStyle/>
          <a:p>
            <a:pPr lvl="3">
              <a:buFont typeface="Tahoma" pitchFamily="34" charset="0"/>
              <a:buNone/>
            </a:pPr>
            <a:r>
              <a:rPr lang="en-US" sz="2000" dirty="0" smtClean="0">
                <a:latin typeface="Trebuchet MS" pitchFamily="34" charset="0"/>
              </a:rPr>
              <a:t>It’s like English</a:t>
            </a:r>
            <a:r>
              <a:rPr lang="en-US" sz="2000" dirty="0">
                <a:latin typeface="Trebuchet MS" pitchFamily="34" charset="0"/>
              </a:rPr>
              <a:t>: </a:t>
            </a:r>
            <a:r>
              <a:rPr lang="en-US" sz="2000" i="1" dirty="0">
                <a:latin typeface="Trebuchet MS" pitchFamily="34" charset="0"/>
              </a:rPr>
              <a:t>to be + </a:t>
            </a:r>
            <a:r>
              <a:rPr lang="en-US" sz="2000" i="1" dirty="0" smtClean="0">
                <a:latin typeface="Trebuchet MS" pitchFamily="34" charset="0"/>
              </a:rPr>
              <a:t>verb in the “-</a:t>
            </a:r>
            <a:r>
              <a:rPr lang="en-US" sz="2000" i="1" dirty="0" err="1" smtClean="0">
                <a:latin typeface="Trebuchet MS" pitchFamily="34" charset="0"/>
              </a:rPr>
              <a:t>ing</a:t>
            </a:r>
            <a:r>
              <a:rPr lang="en-US" sz="2000" i="1" dirty="0" smtClean="0">
                <a:latin typeface="Trebuchet MS" pitchFamily="34" charset="0"/>
              </a:rPr>
              <a:t>” form </a:t>
            </a:r>
            <a:r>
              <a:rPr lang="en-US" sz="2000" dirty="0">
                <a:latin typeface="Trebuchet MS" pitchFamily="34" charset="0"/>
              </a:rPr>
              <a:t>(present participle</a:t>
            </a:r>
            <a:r>
              <a:rPr lang="en-US" sz="2000" dirty="0" smtClean="0">
                <a:latin typeface="Trebuchet MS" pitchFamily="34" charset="0"/>
              </a:rPr>
              <a:t>)</a:t>
            </a:r>
            <a:endParaRPr lang="en-US" sz="2000" i="1" dirty="0">
              <a:latin typeface="Trebuchet MS" pitchFamily="34" charset="0"/>
            </a:endParaRPr>
          </a:p>
          <a:p>
            <a:pPr lvl="3">
              <a:buFont typeface="Tahoma" pitchFamily="34" charset="0"/>
              <a:buNone/>
            </a:pPr>
            <a:endParaRPr lang="en-US" sz="2200" dirty="0" smtClean="0">
              <a:latin typeface="Trebuchet MS" pitchFamily="34" charset="0"/>
            </a:endParaRPr>
          </a:p>
          <a:p>
            <a:pPr lvl="3">
              <a:buFont typeface="Tahoma" pitchFamily="34" charset="0"/>
              <a:buNone/>
            </a:pPr>
            <a:r>
              <a:rPr lang="en-US" sz="2000" dirty="0" smtClean="0">
                <a:latin typeface="Trebuchet MS" pitchFamily="34" charset="0"/>
              </a:rPr>
              <a:t>En </a:t>
            </a:r>
            <a:r>
              <a:rPr lang="en-US" sz="2000" dirty="0" err="1" smtClean="0">
                <a:latin typeface="Trebuchet MS" pitchFamily="34" charset="0"/>
              </a:rPr>
              <a:t>español</a:t>
            </a:r>
            <a:r>
              <a:rPr lang="en-US" sz="2000" dirty="0" smtClean="0">
                <a:latin typeface="Trebuchet MS" pitchFamily="34" charset="0"/>
              </a:rPr>
              <a:t>:  </a:t>
            </a:r>
            <a:r>
              <a:rPr lang="en-US" sz="2000" b="1" dirty="0" err="1" smtClean="0">
                <a:latin typeface="Trebuchet MS" pitchFamily="34" charset="0"/>
              </a:rPr>
              <a:t>estar</a:t>
            </a:r>
            <a:r>
              <a:rPr lang="en-US" sz="2000" b="1" dirty="0" smtClean="0">
                <a:latin typeface="Trebuchet MS" pitchFamily="34" charset="0"/>
              </a:rPr>
              <a:t> </a:t>
            </a:r>
            <a:r>
              <a:rPr lang="en-US" sz="2000" b="1" dirty="0">
                <a:latin typeface="Trebuchet MS" pitchFamily="34" charset="0"/>
              </a:rPr>
              <a:t>+ </a:t>
            </a:r>
            <a:r>
              <a:rPr lang="en-US" sz="2000" b="1" dirty="0" err="1" smtClean="0">
                <a:latin typeface="Trebuchet MS" pitchFamily="34" charset="0"/>
              </a:rPr>
              <a:t>verbo</a:t>
            </a:r>
            <a:r>
              <a:rPr lang="en-US" sz="2000" b="1" dirty="0" smtClean="0">
                <a:latin typeface="Trebuchet MS" pitchFamily="34" charset="0"/>
              </a:rPr>
              <a:t> en la forma de “-</a:t>
            </a:r>
            <a:r>
              <a:rPr lang="en-US" sz="2000" b="1" dirty="0" err="1" smtClean="0">
                <a:latin typeface="Trebuchet MS" pitchFamily="34" charset="0"/>
              </a:rPr>
              <a:t>ndo</a:t>
            </a:r>
            <a:r>
              <a:rPr lang="en-US" sz="2000" b="1" dirty="0" smtClean="0">
                <a:latin typeface="Trebuchet MS" pitchFamily="34" charset="0"/>
              </a:rPr>
              <a:t>” </a:t>
            </a:r>
            <a:r>
              <a:rPr lang="en-US" sz="2000" dirty="0" smtClean="0">
                <a:latin typeface="Trebuchet MS" pitchFamily="34" charset="0"/>
              </a:rPr>
              <a:t>(</a:t>
            </a:r>
            <a:r>
              <a:rPr lang="en-US" sz="2000" dirty="0" err="1" smtClean="0">
                <a:latin typeface="Trebuchet MS" pitchFamily="34" charset="0"/>
              </a:rPr>
              <a:t>participio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en-US" sz="2000" dirty="0" err="1" smtClean="0">
                <a:latin typeface="Trebuchet MS" pitchFamily="34" charset="0"/>
              </a:rPr>
              <a:t>progresivo</a:t>
            </a:r>
            <a:r>
              <a:rPr lang="en-US" sz="2000" dirty="0" smtClean="0">
                <a:latin typeface="Trebuchet MS" pitchFamily="34" charset="0"/>
              </a:rPr>
              <a:t>)</a:t>
            </a:r>
            <a:endParaRPr lang="en-US" sz="2000" dirty="0">
              <a:latin typeface="Trebuchet MS" pitchFamily="34" charset="0"/>
            </a:endParaRPr>
          </a:p>
          <a:p>
            <a:pPr lvl="4">
              <a:buFontTx/>
              <a:buNone/>
            </a:pPr>
            <a:r>
              <a:rPr lang="en-US" sz="2200" dirty="0" smtClean="0">
                <a:latin typeface="Trebuchet MS" pitchFamily="34" charset="0"/>
              </a:rPr>
              <a:t>Elena </a:t>
            </a:r>
            <a:r>
              <a:rPr lang="en-US" sz="2200" b="1" dirty="0" err="1">
                <a:latin typeface="Trebuchet MS" pitchFamily="34" charset="0"/>
              </a:rPr>
              <a:t>está</a:t>
            </a:r>
            <a:r>
              <a:rPr lang="en-US" sz="2200" b="1" dirty="0">
                <a:latin typeface="Trebuchet MS" pitchFamily="34" charset="0"/>
              </a:rPr>
              <a:t> </a:t>
            </a:r>
            <a:r>
              <a:rPr lang="en-US" sz="2200" b="1" dirty="0" err="1">
                <a:latin typeface="Trebuchet MS" pitchFamily="34" charset="0"/>
              </a:rPr>
              <a:t>estudiando</a:t>
            </a:r>
            <a:r>
              <a:rPr lang="en-US" sz="2200" b="1" dirty="0">
                <a:latin typeface="Trebuchet MS" pitchFamily="34" charset="0"/>
              </a:rPr>
              <a:t> </a:t>
            </a:r>
            <a:r>
              <a:rPr lang="en-US" sz="2200" dirty="0" err="1">
                <a:latin typeface="Trebuchet MS" pitchFamily="34" charset="0"/>
              </a:rPr>
              <a:t>para</a:t>
            </a:r>
            <a:r>
              <a:rPr lang="en-US" sz="2200" dirty="0">
                <a:latin typeface="Trebuchet MS" pitchFamily="34" charset="0"/>
              </a:rPr>
              <a:t> un </a:t>
            </a:r>
            <a:r>
              <a:rPr lang="en-US" sz="2200" dirty="0" err="1">
                <a:latin typeface="Trebuchet MS" pitchFamily="34" charset="0"/>
              </a:rPr>
              <a:t>examen</a:t>
            </a:r>
            <a:r>
              <a:rPr lang="en-US" sz="2200" dirty="0">
                <a:latin typeface="Trebuchet MS" pitchFamily="34" charset="0"/>
              </a:rPr>
              <a:t>.</a:t>
            </a:r>
          </a:p>
          <a:p>
            <a:pPr lvl="4">
              <a:buFontTx/>
              <a:buNone/>
            </a:pPr>
            <a:r>
              <a:rPr lang="en-US" sz="2200" dirty="0">
                <a:latin typeface="Trebuchet MS" pitchFamily="34" charset="0"/>
              </a:rPr>
              <a:t>Ana </a:t>
            </a:r>
            <a:r>
              <a:rPr lang="en-US" sz="2200" b="1" dirty="0" err="1">
                <a:latin typeface="Trebuchet MS" pitchFamily="34" charset="0"/>
              </a:rPr>
              <a:t>está</a:t>
            </a:r>
            <a:r>
              <a:rPr lang="en-US" sz="2200" b="1" dirty="0">
                <a:latin typeface="Trebuchet MS" pitchFamily="34" charset="0"/>
              </a:rPr>
              <a:t> </a:t>
            </a:r>
            <a:r>
              <a:rPr lang="en-US" sz="2200" b="1" dirty="0" err="1">
                <a:latin typeface="Trebuchet MS" pitchFamily="34" charset="0"/>
              </a:rPr>
              <a:t>comiendo</a:t>
            </a:r>
            <a:r>
              <a:rPr lang="en-US" sz="2200" dirty="0">
                <a:latin typeface="Trebuchet MS" pitchFamily="34" charset="0"/>
              </a:rPr>
              <a:t> </a:t>
            </a:r>
            <a:r>
              <a:rPr lang="en-US" sz="2200" dirty="0" err="1">
                <a:latin typeface="Trebuchet MS" pitchFamily="34" charset="0"/>
              </a:rPr>
              <a:t>galletas</a:t>
            </a:r>
            <a:r>
              <a:rPr lang="en-US" sz="2200" dirty="0">
                <a:latin typeface="Trebuchet MS" pitchFamily="34" charset="0"/>
              </a:rPr>
              <a:t>.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-533400" y="4953000"/>
            <a:ext cx="5715000" cy="1600200"/>
          </a:xfrm>
        </p:spPr>
        <p:txBody>
          <a:bodyPr>
            <a:normAutofit/>
          </a:bodyPr>
          <a:lstStyle/>
          <a:p>
            <a:pPr lvl="3">
              <a:lnSpc>
                <a:spcPct val="100000"/>
              </a:lnSpc>
              <a:spcBef>
                <a:spcPct val="10000"/>
              </a:spcBef>
              <a:buFont typeface="Tahoma" pitchFamily="34" charset="0"/>
              <a:buNone/>
            </a:pPr>
            <a:r>
              <a:rPr lang="en-US" sz="2400" dirty="0">
                <a:latin typeface="Trebuchet MS" pitchFamily="34" charset="0"/>
              </a:rPr>
              <a:t>-</a:t>
            </a:r>
            <a:r>
              <a:rPr lang="en-US" sz="2400" b="1" dirty="0" err="1">
                <a:latin typeface="Trebuchet MS" pitchFamily="34" charset="0"/>
              </a:rPr>
              <a:t>ar</a:t>
            </a:r>
            <a:r>
              <a:rPr lang="en-US" sz="2400" dirty="0">
                <a:latin typeface="Trebuchet MS" pitchFamily="34" charset="0"/>
              </a:rPr>
              <a:t> </a:t>
            </a:r>
            <a:r>
              <a:rPr lang="en-US" sz="2400" dirty="0" smtClean="0">
                <a:latin typeface="Trebuchet MS" pitchFamily="34" charset="0"/>
              </a:rPr>
              <a:t>verbs  </a:t>
            </a:r>
            <a:r>
              <a:rPr lang="en-US" sz="2400" dirty="0" err="1" smtClean="0">
                <a:latin typeface="Trebuchet MS" pitchFamily="34" charset="0"/>
              </a:rPr>
              <a:t>estudiar</a:t>
            </a:r>
            <a:r>
              <a:rPr lang="en-US" sz="2400" dirty="0">
                <a:latin typeface="Trebuchet MS" pitchFamily="34" charset="0"/>
              </a:rPr>
              <a:t>	</a:t>
            </a:r>
            <a:r>
              <a:rPr lang="en-US" sz="2400" dirty="0" smtClean="0">
                <a:latin typeface="Trebuchet MS" pitchFamily="34" charset="0"/>
              </a:rPr>
              <a:t>  </a:t>
            </a:r>
            <a:r>
              <a:rPr lang="en-US" sz="2400" u="sng" dirty="0" err="1" smtClean="0">
                <a:latin typeface="Trebuchet MS" pitchFamily="34" charset="0"/>
              </a:rPr>
              <a:t>estudi</a:t>
            </a:r>
            <a:r>
              <a:rPr lang="en-US" sz="2400" u="sng" dirty="0" smtClean="0">
                <a:latin typeface="Trebuchet MS" pitchFamily="34" charset="0"/>
              </a:rPr>
              <a:t>-</a:t>
            </a:r>
            <a:endParaRPr lang="en-US" sz="2400" dirty="0">
              <a:latin typeface="Trebuchet MS" pitchFamily="34" charset="0"/>
            </a:endParaRPr>
          </a:p>
          <a:p>
            <a:pPr lvl="3">
              <a:lnSpc>
                <a:spcPct val="100000"/>
              </a:lnSpc>
              <a:spcBef>
                <a:spcPct val="10000"/>
              </a:spcBef>
              <a:buFont typeface="Tahoma" pitchFamily="34" charset="0"/>
              <a:buNone/>
            </a:pPr>
            <a:r>
              <a:rPr lang="en-US" sz="2400" dirty="0">
                <a:latin typeface="Trebuchet MS" pitchFamily="34" charset="0"/>
              </a:rPr>
              <a:t>-</a:t>
            </a:r>
            <a:r>
              <a:rPr lang="en-US" sz="2400" b="1" dirty="0" err="1">
                <a:latin typeface="Trebuchet MS" pitchFamily="34" charset="0"/>
              </a:rPr>
              <a:t>er</a:t>
            </a:r>
            <a:r>
              <a:rPr lang="en-US" sz="2400" dirty="0">
                <a:latin typeface="Trebuchet MS" pitchFamily="34" charset="0"/>
              </a:rPr>
              <a:t> </a:t>
            </a:r>
            <a:r>
              <a:rPr lang="en-US" sz="2400" dirty="0" smtClean="0">
                <a:latin typeface="Trebuchet MS" pitchFamily="34" charset="0"/>
              </a:rPr>
              <a:t>verbs   comer</a:t>
            </a:r>
            <a:r>
              <a:rPr lang="en-US" sz="2400" dirty="0">
                <a:latin typeface="Trebuchet MS" pitchFamily="34" charset="0"/>
              </a:rPr>
              <a:t>	</a:t>
            </a:r>
            <a:r>
              <a:rPr lang="en-US" sz="2400" dirty="0" smtClean="0">
                <a:latin typeface="Trebuchet MS" pitchFamily="34" charset="0"/>
              </a:rPr>
              <a:t>  </a:t>
            </a:r>
            <a:r>
              <a:rPr lang="en-US" sz="2400" u="sng" dirty="0" smtClean="0">
                <a:latin typeface="Trebuchet MS" pitchFamily="34" charset="0"/>
              </a:rPr>
              <a:t>com-</a:t>
            </a:r>
            <a:endParaRPr lang="en-US" sz="2400" dirty="0">
              <a:latin typeface="Trebuchet MS" pitchFamily="34" charset="0"/>
            </a:endParaRPr>
          </a:p>
          <a:p>
            <a:pPr lvl="3">
              <a:lnSpc>
                <a:spcPct val="100000"/>
              </a:lnSpc>
              <a:spcBef>
                <a:spcPct val="10000"/>
              </a:spcBef>
              <a:buFont typeface="Tahoma" pitchFamily="34" charset="0"/>
              <a:buNone/>
            </a:pPr>
            <a:r>
              <a:rPr lang="en-US" sz="2400" dirty="0">
                <a:latin typeface="Trebuchet MS" pitchFamily="34" charset="0"/>
              </a:rPr>
              <a:t>-</a:t>
            </a:r>
            <a:r>
              <a:rPr lang="en-US" sz="2400" b="1" dirty="0" err="1">
                <a:latin typeface="Trebuchet MS" pitchFamily="34" charset="0"/>
              </a:rPr>
              <a:t>ir</a:t>
            </a:r>
            <a:r>
              <a:rPr lang="en-US" sz="2400" dirty="0">
                <a:latin typeface="Trebuchet MS" pitchFamily="34" charset="0"/>
              </a:rPr>
              <a:t> </a:t>
            </a:r>
            <a:r>
              <a:rPr lang="en-US" sz="2400" dirty="0" smtClean="0">
                <a:latin typeface="Trebuchet MS" pitchFamily="34" charset="0"/>
              </a:rPr>
              <a:t>verbs    </a:t>
            </a:r>
            <a:r>
              <a:rPr lang="en-US" sz="2400" dirty="0" err="1" smtClean="0">
                <a:latin typeface="Trebuchet MS" pitchFamily="34" charset="0"/>
              </a:rPr>
              <a:t>escribir</a:t>
            </a:r>
            <a:r>
              <a:rPr lang="en-US" sz="2400" dirty="0">
                <a:latin typeface="Trebuchet MS" pitchFamily="34" charset="0"/>
              </a:rPr>
              <a:t>	</a:t>
            </a:r>
            <a:r>
              <a:rPr lang="en-US" sz="2400" dirty="0" smtClean="0">
                <a:latin typeface="Trebuchet MS" pitchFamily="34" charset="0"/>
              </a:rPr>
              <a:t>  </a:t>
            </a:r>
            <a:r>
              <a:rPr lang="en-US" sz="2400" u="sng" dirty="0" err="1" smtClean="0">
                <a:latin typeface="Trebuchet MS" pitchFamily="34" charset="0"/>
              </a:rPr>
              <a:t>escrib</a:t>
            </a:r>
            <a:r>
              <a:rPr lang="en-US" sz="2400" u="sng" dirty="0" smtClean="0">
                <a:latin typeface="Trebuchet MS" pitchFamily="34" charset="0"/>
              </a:rPr>
              <a:t>-</a:t>
            </a:r>
            <a:endParaRPr lang="en-US" sz="2400" dirty="0">
              <a:latin typeface="Trebuchet MS" pitchFamily="34" charset="0"/>
            </a:endParaRP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3505200" y="4953000"/>
            <a:ext cx="533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10000"/>
              </a:spcBef>
              <a:buClr>
                <a:schemeClr val="accent1"/>
              </a:buClr>
              <a:buSzPct val="25000"/>
              <a:buFont typeface="Tahoma" pitchFamily="34" charset="0"/>
              <a:buNone/>
            </a:pPr>
            <a:r>
              <a:rPr lang="en-US" sz="2000" b="1" i="0" dirty="0">
                <a:latin typeface="Trebuchet MS" pitchFamily="34" charset="0"/>
                <a:cs typeface="Times New Roman" pitchFamily="18" charset="0"/>
              </a:rPr>
              <a:t>-</a:t>
            </a:r>
            <a:r>
              <a:rPr lang="en-US" sz="2400" b="1" i="0" dirty="0" err="1">
                <a:latin typeface="Trebuchet MS" pitchFamily="34" charset="0"/>
                <a:cs typeface="Times New Roman" pitchFamily="18" charset="0"/>
              </a:rPr>
              <a:t>ando</a:t>
            </a:r>
            <a:r>
              <a:rPr lang="en-US" sz="2400" b="0" i="0" dirty="0">
                <a:latin typeface="Trebuchet MS" pitchFamily="34" charset="0"/>
                <a:cs typeface="Times New Roman" pitchFamily="18" charset="0"/>
              </a:rPr>
              <a:t>	     </a:t>
            </a:r>
            <a:r>
              <a:rPr lang="en-US" sz="2400" b="0" i="0" dirty="0" err="1">
                <a:latin typeface="Trebuchet MS" pitchFamily="34" charset="0"/>
                <a:cs typeface="Times New Roman" pitchFamily="18" charset="0"/>
              </a:rPr>
              <a:t>estudiando</a:t>
            </a:r>
            <a:endParaRPr lang="en-US" sz="2400" b="0" i="0" dirty="0">
              <a:latin typeface="Trebuchet MS" pitchFamily="34" charset="0"/>
              <a:cs typeface="Times New Roman" pitchFamily="18" charset="0"/>
            </a:endParaRPr>
          </a:p>
          <a:p>
            <a:pPr marL="1600200" lvl="3" indent="-228600">
              <a:spcBef>
                <a:spcPct val="10000"/>
              </a:spcBef>
              <a:buClr>
                <a:schemeClr val="accent1"/>
              </a:buClr>
              <a:buSzPct val="25000"/>
              <a:buFont typeface="Tahoma" pitchFamily="34" charset="0"/>
              <a:buNone/>
            </a:pPr>
            <a:r>
              <a:rPr lang="en-US" sz="2400" b="1" i="0" dirty="0">
                <a:latin typeface="Trebuchet MS" pitchFamily="34" charset="0"/>
                <a:cs typeface="Times New Roman" pitchFamily="18" charset="0"/>
              </a:rPr>
              <a:t>-</a:t>
            </a:r>
            <a:r>
              <a:rPr lang="en-US" sz="2400" b="1" i="0" dirty="0" err="1">
                <a:latin typeface="Trebuchet MS" pitchFamily="34" charset="0"/>
                <a:cs typeface="Times New Roman" pitchFamily="18" charset="0"/>
              </a:rPr>
              <a:t>iendo</a:t>
            </a:r>
            <a:r>
              <a:rPr lang="en-US" sz="2400" b="0" i="0" dirty="0">
                <a:latin typeface="Trebuchet MS" pitchFamily="34" charset="0"/>
                <a:cs typeface="Times New Roman" pitchFamily="18" charset="0"/>
              </a:rPr>
              <a:t>	     </a:t>
            </a:r>
            <a:r>
              <a:rPr lang="en-US" sz="2400" b="0" i="0" dirty="0" err="1">
                <a:latin typeface="Trebuchet MS" pitchFamily="34" charset="0"/>
                <a:cs typeface="Times New Roman" pitchFamily="18" charset="0"/>
              </a:rPr>
              <a:t>comiendo</a:t>
            </a:r>
            <a:endParaRPr lang="en-US" sz="2400" b="0" i="0" dirty="0">
              <a:latin typeface="Trebuchet MS" pitchFamily="34" charset="0"/>
              <a:cs typeface="Times New Roman" pitchFamily="18" charset="0"/>
            </a:endParaRPr>
          </a:p>
          <a:p>
            <a:pPr marL="1600200" lvl="3" indent="-228600">
              <a:spcBef>
                <a:spcPct val="10000"/>
              </a:spcBef>
              <a:buClr>
                <a:schemeClr val="accent1"/>
              </a:buClr>
              <a:buSzPct val="25000"/>
              <a:buFont typeface="Tahoma" pitchFamily="34" charset="0"/>
              <a:buNone/>
            </a:pPr>
            <a:r>
              <a:rPr lang="en-US" sz="2400" b="1" i="0" dirty="0">
                <a:latin typeface="Trebuchet MS" pitchFamily="34" charset="0"/>
                <a:cs typeface="Times New Roman" pitchFamily="18" charset="0"/>
              </a:rPr>
              <a:t>-</a:t>
            </a:r>
            <a:r>
              <a:rPr lang="en-US" sz="2400" b="1" i="0" dirty="0" err="1">
                <a:latin typeface="Trebuchet MS" pitchFamily="34" charset="0"/>
                <a:cs typeface="Times New Roman" pitchFamily="18" charset="0"/>
              </a:rPr>
              <a:t>iendo</a:t>
            </a:r>
            <a:r>
              <a:rPr lang="en-US" sz="2400" b="0" i="0" dirty="0">
                <a:latin typeface="Trebuchet MS" pitchFamily="34" charset="0"/>
                <a:cs typeface="Times New Roman" pitchFamily="18" charset="0"/>
              </a:rPr>
              <a:t>	     </a:t>
            </a:r>
            <a:r>
              <a:rPr lang="en-US" sz="2400" b="0" i="0" dirty="0" err="1">
                <a:latin typeface="Trebuchet MS" pitchFamily="34" charset="0"/>
                <a:cs typeface="Times New Roman" pitchFamily="18" charset="0"/>
              </a:rPr>
              <a:t>escribiendo</a:t>
            </a:r>
            <a:endParaRPr lang="en-US" sz="2400" b="0" i="0" dirty="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1143000" y="4495800"/>
            <a:ext cx="784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/>
          <a:lstStyle/>
          <a:p>
            <a:pPr marL="1600200" lvl="3" indent="-228600">
              <a:spcBef>
                <a:spcPct val="10000"/>
              </a:spcBef>
              <a:buClr>
                <a:schemeClr val="accent1"/>
              </a:buClr>
              <a:buSzPct val="25000"/>
              <a:buFont typeface="Tahoma" pitchFamily="34" charset="0"/>
              <a:buNone/>
            </a:pPr>
            <a:r>
              <a:rPr lang="en-US" sz="2000" b="1" i="0" dirty="0" smtClean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           stem         +ending=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        </a:t>
            </a:r>
            <a:r>
              <a:rPr lang="en-US" sz="2000" b="1" i="0" dirty="0" smtClean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000" b="1" i="0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present </a:t>
            </a:r>
            <a:r>
              <a:rPr lang="en-US" sz="2000" b="1" i="0" dirty="0" smtClean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participle</a:t>
            </a:r>
            <a:endParaRPr lang="en-US" sz="2000" b="1" i="0" dirty="0">
              <a:solidFill>
                <a:srgbClr val="FF0000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304800" y="4953000"/>
            <a:ext cx="8610600" cy="16002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PPT21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1882139" cy="1447800"/>
          </a:xfrm>
          <a:prstGeom prst="rect">
            <a:avLst/>
          </a:prstGeom>
        </p:spPr>
      </p:pic>
      <p:pic>
        <p:nvPicPr>
          <p:cNvPr id="18434" name="Picture 2" descr="drlemonC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1313" y="6400800"/>
            <a:ext cx="482137" cy="457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2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2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2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2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 bldLvl="5"/>
      <p:bldP spid="122884" grpId="0" bldLvl="5"/>
      <p:bldP spid="122885" grpId="0" build="p" bldLvl="4"/>
      <p:bldP spid="122887" grpId="0" build="p" bldLvl="4"/>
      <p:bldP spid="12288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Unlike English, the Spanish present progressive is used only to describe what is happening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Right Now: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1" y="2286000"/>
            <a:ext cx="59155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1447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rebuchet MS" pitchFamily="34" charset="0"/>
              </a:rPr>
              <a:t>En </a:t>
            </a:r>
            <a:r>
              <a:rPr lang="en-US" sz="2400" dirty="0" err="1" smtClean="0">
                <a:latin typeface="Trebuchet MS" pitchFamily="34" charset="0"/>
              </a:rPr>
              <a:t>este</a:t>
            </a:r>
            <a:r>
              <a:rPr lang="en-US" sz="2400" dirty="0" smtClean="0">
                <a:latin typeface="Trebuchet MS" pitchFamily="34" charset="0"/>
              </a:rPr>
              <a:t> </a:t>
            </a:r>
            <a:r>
              <a:rPr lang="en-US" sz="2400" dirty="0" err="1" smtClean="0">
                <a:latin typeface="Trebuchet MS" pitchFamily="34" charset="0"/>
              </a:rPr>
              <a:t>momento</a:t>
            </a:r>
            <a:r>
              <a:rPr lang="en-US" sz="2400" dirty="0" smtClean="0">
                <a:latin typeface="Trebuchet MS" pitchFamily="34" charset="0"/>
              </a:rPr>
              <a:t>, los </a:t>
            </a:r>
            <a:r>
              <a:rPr lang="en-US" sz="2400" dirty="0" err="1" smtClean="0">
                <a:latin typeface="Trebuchet MS" pitchFamily="34" charset="0"/>
              </a:rPr>
              <a:t>perros</a:t>
            </a:r>
            <a:r>
              <a:rPr lang="en-US" sz="2400" dirty="0" smtClean="0">
                <a:latin typeface="Trebuchet MS" pitchFamily="34" charset="0"/>
              </a:rPr>
              <a:t> </a:t>
            </a:r>
            <a:r>
              <a:rPr lang="en-US" sz="2400" dirty="0" err="1" smtClean="0">
                <a:latin typeface="Trebuchet MS" pitchFamily="34" charset="0"/>
              </a:rPr>
              <a:t>están</a:t>
            </a:r>
            <a:r>
              <a:rPr lang="en-US" sz="2400" dirty="0" smtClean="0">
                <a:latin typeface="Trebuchet MS" pitchFamily="34" charset="0"/>
              </a:rPr>
              <a:t> </a:t>
            </a:r>
            <a:r>
              <a:rPr lang="en-US" sz="2400" dirty="0" err="1" smtClean="0">
                <a:latin typeface="Trebuchet MS" pitchFamily="34" charset="0"/>
              </a:rPr>
              <a:t>jugando</a:t>
            </a:r>
            <a:r>
              <a:rPr lang="en-US" sz="2400" dirty="0" smtClean="0">
                <a:latin typeface="Trebuchet MS" pitchFamily="34" charset="0"/>
              </a:rPr>
              <a:t> con el </a:t>
            </a:r>
            <a:r>
              <a:rPr lang="en-US" sz="2400" dirty="0" err="1" smtClean="0">
                <a:latin typeface="Trebuchet MS" pitchFamily="34" charset="0"/>
              </a:rPr>
              <a:t>dinosaurio</a:t>
            </a:r>
            <a:r>
              <a:rPr lang="en-US" sz="2400" dirty="0" smtClean="0">
                <a:latin typeface="Trebuchet MS" pitchFamily="34" charset="0"/>
              </a:rPr>
              <a:t>.</a:t>
            </a:r>
            <a:endParaRPr lang="en-US" sz="2400" dirty="0">
              <a:latin typeface="Trebuchet MS" pitchFamily="34" charset="0"/>
            </a:endParaRPr>
          </a:p>
        </p:txBody>
      </p:sp>
      <p:pic>
        <p:nvPicPr>
          <p:cNvPr id="5" name="Picture 2" descr="drlemonC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1313" y="6400800"/>
            <a:ext cx="482137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752600"/>
            <a:ext cx="605571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33400" y="685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rebuchet MS" pitchFamily="34" charset="0"/>
              </a:rPr>
              <a:t>Y </a:t>
            </a:r>
            <a:r>
              <a:rPr lang="en-US" sz="2400" dirty="0" err="1" smtClean="0">
                <a:latin typeface="Trebuchet MS" pitchFamily="34" charset="0"/>
              </a:rPr>
              <a:t>ahora</a:t>
            </a:r>
            <a:r>
              <a:rPr lang="en-US" sz="2400" dirty="0" smtClean="0">
                <a:latin typeface="Trebuchet MS" pitchFamily="34" charset="0"/>
              </a:rPr>
              <a:t> </a:t>
            </a:r>
            <a:r>
              <a:rPr lang="en-US" sz="2400" dirty="0" err="1" smtClean="0">
                <a:latin typeface="Trebuchet MS" pitchFamily="34" charset="0"/>
              </a:rPr>
              <a:t>mismo</a:t>
            </a:r>
            <a:r>
              <a:rPr lang="en-US" sz="2400" dirty="0" smtClean="0">
                <a:latin typeface="Trebuchet MS" pitchFamily="34" charset="0"/>
              </a:rPr>
              <a:t> los </a:t>
            </a:r>
            <a:r>
              <a:rPr lang="en-US" sz="2400" dirty="0" err="1" smtClean="0">
                <a:latin typeface="Trebuchet MS" pitchFamily="34" charset="0"/>
              </a:rPr>
              <a:t>perros</a:t>
            </a:r>
            <a:r>
              <a:rPr lang="en-US" sz="2400" dirty="0" smtClean="0">
                <a:latin typeface="Trebuchet MS" pitchFamily="34" charset="0"/>
              </a:rPr>
              <a:t> </a:t>
            </a:r>
            <a:r>
              <a:rPr lang="en-US" sz="2400" dirty="0" err="1" smtClean="0">
                <a:latin typeface="Trebuchet MS" pitchFamily="34" charset="0"/>
              </a:rPr>
              <a:t>están</a:t>
            </a:r>
            <a:r>
              <a:rPr lang="en-US" sz="2400" dirty="0" smtClean="0">
                <a:latin typeface="Trebuchet MS" pitchFamily="34" charset="0"/>
              </a:rPr>
              <a:t> </a:t>
            </a:r>
            <a:r>
              <a:rPr lang="en-US" sz="2400" dirty="0" err="1" smtClean="0">
                <a:latin typeface="Trebuchet MS" pitchFamily="34" charset="0"/>
              </a:rPr>
              <a:t>jugando</a:t>
            </a:r>
            <a:r>
              <a:rPr lang="en-US" sz="2400" dirty="0" smtClean="0">
                <a:latin typeface="Trebuchet MS" pitchFamily="34" charset="0"/>
              </a:rPr>
              <a:t> con la </a:t>
            </a:r>
            <a:r>
              <a:rPr lang="en-US" sz="2400" dirty="0" err="1" smtClean="0">
                <a:latin typeface="Trebuchet MS" pitchFamily="34" charset="0"/>
              </a:rPr>
              <a:t>marmota</a:t>
            </a:r>
            <a:r>
              <a:rPr lang="en-US" sz="2400" dirty="0" smtClean="0">
                <a:latin typeface="Trebuchet MS" pitchFamily="34" charset="0"/>
              </a:rPr>
              <a:t>.</a:t>
            </a:r>
            <a:endParaRPr lang="en-US" sz="2400" dirty="0">
              <a:latin typeface="Trebuchet MS" pitchFamily="34" charset="0"/>
            </a:endParaRPr>
          </a:p>
        </p:txBody>
      </p:sp>
      <p:pic>
        <p:nvPicPr>
          <p:cNvPr id="4" name="Picture 2" descr="drlemonC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1313" y="6400800"/>
            <a:ext cx="482137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Los </a:t>
            </a:r>
            <a:r>
              <a:rPr lang="en-US" dirty="0" err="1" smtClean="0"/>
              <a:t>verbos</a:t>
            </a:r>
            <a:r>
              <a:rPr lang="en-US" dirty="0" smtClean="0"/>
              <a:t> de -</a:t>
            </a:r>
            <a:r>
              <a:rPr lang="en-US" dirty="0" err="1" smtClean="0"/>
              <a:t>Ir</a:t>
            </a:r>
            <a:r>
              <a:rPr lang="en-US" dirty="0" smtClean="0"/>
              <a:t> (los </a:t>
            </a:r>
            <a:r>
              <a:rPr lang="en-US" dirty="0" err="1" smtClean="0"/>
              <a:t>feos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tienen</a:t>
            </a:r>
            <a:r>
              <a:rPr lang="en-US" dirty="0" smtClean="0"/>
              <a:t> </a:t>
            </a:r>
            <a:r>
              <a:rPr lang="en-US" dirty="0" err="1" smtClean="0"/>
              <a:t>cambio</a:t>
            </a:r>
            <a:r>
              <a:rPr lang="en-US" dirty="0" smtClean="0"/>
              <a:t> en la </a:t>
            </a:r>
            <a:r>
              <a:rPr lang="en-US" dirty="0" err="1" smtClean="0"/>
              <a:t>raíz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44000" cy="2743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rebuchet MS" pitchFamily="34" charset="0"/>
              </a:rPr>
              <a:t>Stem-changing "</a:t>
            </a:r>
            <a:r>
              <a:rPr lang="en-US" dirty="0" err="1" smtClean="0">
                <a:latin typeface="Trebuchet MS" pitchFamily="34" charset="0"/>
              </a:rPr>
              <a:t>Ir</a:t>
            </a:r>
            <a:r>
              <a:rPr lang="en-US" dirty="0" smtClean="0">
                <a:latin typeface="Trebuchet MS" pitchFamily="34" charset="0"/>
              </a:rPr>
              <a:t>" verbs continue to stem-change</a:t>
            </a:r>
          </a:p>
          <a:p>
            <a:pPr>
              <a:buNone/>
            </a:pPr>
            <a:r>
              <a:rPr lang="en-US" dirty="0" smtClean="0">
                <a:latin typeface="Trebuchet MS" pitchFamily="34" charset="0"/>
              </a:rPr>
              <a:t>          in the </a:t>
            </a:r>
            <a:r>
              <a:rPr lang="en-US" i="1" dirty="0" smtClean="0">
                <a:latin typeface="Trebuchet MS" pitchFamily="34" charset="0"/>
              </a:rPr>
              <a:t>participle</a:t>
            </a:r>
            <a:r>
              <a:rPr lang="en-US" dirty="0" smtClean="0">
                <a:latin typeface="Trebuchet MS" pitchFamily="34" charset="0"/>
              </a:rPr>
              <a:t> with a small difference:</a:t>
            </a:r>
          </a:p>
          <a:p>
            <a:endParaRPr lang="en-US" dirty="0" smtClean="0">
              <a:latin typeface="Trebuchet MS" pitchFamily="34" charset="0"/>
            </a:endParaRPr>
          </a:p>
          <a:p>
            <a:pPr lvl="1"/>
            <a:r>
              <a:rPr lang="en-US" sz="2400" dirty="0" smtClean="0">
                <a:latin typeface="Trebuchet MS" pitchFamily="34" charset="0"/>
              </a:rPr>
              <a:t>O    UE stem-changers change from O    U</a:t>
            </a:r>
          </a:p>
          <a:p>
            <a:endParaRPr lang="en-US" dirty="0" smtClean="0">
              <a:latin typeface="Trebuchet MS" pitchFamily="34" charset="0"/>
            </a:endParaRPr>
          </a:p>
          <a:p>
            <a:pPr lvl="1"/>
            <a:r>
              <a:rPr lang="en-US" sz="2400" dirty="0" smtClean="0">
                <a:latin typeface="Trebuchet MS" pitchFamily="34" charset="0"/>
              </a:rPr>
              <a:t>E   IE and E   I stem-changers both change from E   I.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676400" y="3962400"/>
            <a:ext cx="6477000" cy="2667000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Decir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 (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i,i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)              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d</a:t>
            </a:r>
            <a:r>
              <a:rPr lang="en-US" sz="2800" b="1" u="sng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i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ciendo</a:t>
            </a:r>
            <a:endParaRPr lang="en-US" sz="2800" b="1" dirty="0" smtClean="0">
              <a:solidFill>
                <a:schemeClr val="accent3">
                  <a:lumMod val="50000"/>
                </a:schemeClr>
              </a:solidFill>
              <a:latin typeface="Trebuchet MS" pitchFamily="34" charset="0"/>
            </a:endParaRPr>
          </a:p>
          <a:p>
            <a:endParaRPr lang="en-US" sz="2800" b="1" dirty="0" smtClean="0">
              <a:solidFill>
                <a:schemeClr val="accent3">
                  <a:lumMod val="50000"/>
                </a:schemeClr>
              </a:solidFill>
              <a:latin typeface="Trebuchet MS" pitchFamily="34" charset="0"/>
            </a:endParaRPr>
          </a:p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Dormir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 (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ue,u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)       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d</a:t>
            </a:r>
            <a:r>
              <a:rPr lang="en-US" sz="2800" b="1" u="sng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u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rmiendo</a:t>
            </a:r>
            <a:endParaRPr lang="en-US" sz="2800" b="1" dirty="0" smtClean="0">
              <a:solidFill>
                <a:schemeClr val="accent3">
                  <a:lumMod val="50000"/>
                </a:schemeClr>
              </a:solidFill>
              <a:latin typeface="Trebuchet MS" pitchFamily="34" charset="0"/>
            </a:endParaRPr>
          </a:p>
          <a:p>
            <a:endParaRPr lang="en-US" sz="2800" b="1" dirty="0" smtClean="0">
              <a:solidFill>
                <a:schemeClr val="accent3">
                  <a:lumMod val="50000"/>
                </a:schemeClr>
              </a:solidFill>
              <a:latin typeface="Trebuchet MS" pitchFamily="34" charset="0"/>
            </a:endParaRPr>
          </a:p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Pedir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 (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i,i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)              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p</a:t>
            </a:r>
            <a:r>
              <a:rPr lang="en-US" sz="2800" b="1" u="sng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i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diendo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9" name="Picture 8" descr="bansheethumb-IM-bod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0"/>
            <a:ext cx="1600200" cy="16002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7467600" y="3657600"/>
            <a:ext cx="2286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286000" y="3657600"/>
            <a:ext cx="2286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914400" y="3657600"/>
            <a:ext cx="2286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990600" y="2743200"/>
            <a:ext cx="228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867400" y="2743200"/>
            <a:ext cx="3048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drlemonC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1313" y="6400800"/>
            <a:ext cx="482137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Los </a:t>
            </a:r>
            <a:r>
              <a:rPr lang="en-US" dirty="0" err="1" smtClean="0"/>
              <a:t>verbos</a:t>
            </a:r>
            <a:r>
              <a:rPr lang="en-US" dirty="0" smtClean="0"/>
              <a:t> de -</a:t>
            </a:r>
            <a:r>
              <a:rPr lang="en-US" dirty="0" err="1" smtClean="0"/>
              <a:t>Er</a:t>
            </a:r>
            <a:r>
              <a:rPr lang="en-US" dirty="0" smtClean="0"/>
              <a:t>/-</a:t>
            </a:r>
            <a:r>
              <a:rPr lang="en-US" dirty="0" err="1" smtClean="0"/>
              <a:t>Ir</a:t>
            </a:r>
            <a:r>
              <a:rPr lang="en-US" dirty="0" smtClean="0"/>
              <a:t> ending in two vowels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838200"/>
            <a:ext cx="9144000" cy="2971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>
                <a:latin typeface="Trebuchet MS" pitchFamily="34" charset="0"/>
              </a:rPr>
              <a:t>will replace the weak (poodle) “</a:t>
            </a:r>
            <a:r>
              <a:rPr lang="en-US" dirty="0" err="1" smtClean="0">
                <a:latin typeface="Trebuchet MS" pitchFamily="34" charset="0"/>
              </a:rPr>
              <a:t>i</a:t>
            </a:r>
            <a:r>
              <a:rPr lang="en-US" dirty="0" smtClean="0">
                <a:latin typeface="Trebuchet MS" pitchFamily="34" charset="0"/>
              </a:rPr>
              <a:t>“</a:t>
            </a:r>
          </a:p>
          <a:p>
            <a:r>
              <a:rPr lang="en-US" dirty="0" smtClean="0">
                <a:latin typeface="Trebuchet MS" pitchFamily="34" charset="0"/>
              </a:rPr>
              <a:t> with a (</a:t>
            </a:r>
            <a:r>
              <a:rPr lang="en-US" dirty="0" err="1" smtClean="0">
                <a:latin typeface="Trebuchet MS" pitchFamily="34" charset="0"/>
              </a:rPr>
              <a:t>german</a:t>
            </a:r>
            <a:r>
              <a:rPr lang="en-US" dirty="0" smtClean="0">
                <a:latin typeface="Trebuchet MS" pitchFamily="34" charset="0"/>
              </a:rPr>
              <a:t> shepherd) “y" in the participle.</a:t>
            </a:r>
          </a:p>
          <a:p>
            <a:endParaRPr lang="en-US" dirty="0" smtClean="0">
              <a:latin typeface="Trebuchet MS" pitchFamily="34" charset="0"/>
            </a:endParaRPr>
          </a:p>
          <a:p>
            <a:r>
              <a:rPr lang="en-US" dirty="0" smtClean="0">
                <a:latin typeface="Trebuchet MS" pitchFamily="34" charset="0"/>
              </a:rPr>
              <a:t>Spanish doesn’t permit three vowels in a row with an unaccented “</a:t>
            </a:r>
            <a:r>
              <a:rPr lang="en-US" dirty="0" err="1" smtClean="0">
                <a:latin typeface="Trebuchet MS" pitchFamily="34" charset="0"/>
              </a:rPr>
              <a:t>i</a:t>
            </a:r>
            <a:r>
              <a:rPr lang="en-US" dirty="0" smtClean="0">
                <a:latin typeface="Trebuchet MS" pitchFamily="34" charset="0"/>
              </a:rPr>
              <a:t>” in the middle!</a:t>
            </a:r>
          </a:p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0" y="4191000"/>
            <a:ext cx="9144000" cy="2819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rebuchet MS" pitchFamily="34" charset="0"/>
              </a:rPr>
              <a:t>Leer      </a:t>
            </a:r>
            <a:r>
              <a:rPr lang="en-US" sz="2800" dirty="0" err="1" smtClean="0">
                <a:solidFill>
                  <a:srgbClr val="002060"/>
                </a:solidFill>
                <a:latin typeface="Trebuchet MS" pitchFamily="34" charset="0"/>
              </a:rPr>
              <a:t>le</a:t>
            </a:r>
            <a:r>
              <a:rPr lang="en-US" sz="2800" b="1" dirty="0" err="1" smtClean="0">
                <a:solidFill>
                  <a:srgbClr val="FF0000"/>
                </a:solidFill>
                <a:latin typeface="Trebuchet MS" pitchFamily="34" charset="0"/>
              </a:rPr>
              <a:t>i</a:t>
            </a:r>
            <a:r>
              <a:rPr lang="en-US" sz="2800" dirty="0" err="1" smtClean="0">
                <a:solidFill>
                  <a:srgbClr val="002060"/>
                </a:solidFill>
                <a:latin typeface="Trebuchet MS" pitchFamily="34" charset="0"/>
              </a:rPr>
              <a:t>endo</a:t>
            </a:r>
            <a:r>
              <a:rPr lang="en-US" sz="2800" dirty="0" smtClean="0">
                <a:solidFill>
                  <a:srgbClr val="002060"/>
                </a:solidFill>
                <a:latin typeface="Trebuchet MS" pitchFamily="34" charset="0"/>
              </a:rPr>
              <a:t>               </a:t>
            </a:r>
            <a:r>
              <a:rPr lang="en-US" sz="2800" dirty="0" err="1" smtClean="0">
                <a:solidFill>
                  <a:srgbClr val="002060"/>
                </a:solidFill>
                <a:latin typeface="Trebuchet MS" pitchFamily="34" charset="0"/>
              </a:rPr>
              <a:t>le</a:t>
            </a:r>
            <a:r>
              <a:rPr lang="en-US" sz="2800" b="1" u="sng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y</a:t>
            </a:r>
            <a:r>
              <a:rPr lang="en-US" sz="2800" dirty="0" err="1" smtClean="0">
                <a:solidFill>
                  <a:srgbClr val="002060"/>
                </a:solidFill>
                <a:latin typeface="Trebuchet MS" pitchFamily="34" charset="0"/>
              </a:rPr>
              <a:t>endo</a:t>
            </a:r>
            <a:r>
              <a:rPr lang="en-US" sz="2800" dirty="0" smtClean="0">
                <a:solidFill>
                  <a:srgbClr val="002060"/>
                </a:solidFill>
                <a:latin typeface="Trebuchet MS" pitchFamily="34" charset="0"/>
              </a:rPr>
              <a:t> (see?)</a:t>
            </a:r>
          </a:p>
          <a:p>
            <a:r>
              <a:rPr lang="en-US" sz="2800" dirty="0" err="1" smtClean="0">
                <a:solidFill>
                  <a:srgbClr val="002060"/>
                </a:solidFill>
                <a:latin typeface="Trebuchet MS" pitchFamily="34" charset="0"/>
              </a:rPr>
              <a:t>Oír</a:t>
            </a:r>
            <a:r>
              <a:rPr lang="en-US" sz="2800" dirty="0" smtClean="0">
                <a:solidFill>
                  <a:srgbClr val="002060"/>
                </a:solidFill>
                <a:latin typeface="Trebuchet MS" pitchFamily="34" charset="0"/>
              </a:rPr>
              <a:t>                                  </a:t>
            </a:r>
            <a:r>
              <a:rPr lang="en-US" sz="2800" dirty="0" err="1" smtClean="0">
                <a:solidFill>
                  <a:srgbClr val="002060"/>
                </a:solidFill>
                <a:latin typeface="Trebuchet MS" pitchFamily="34" charset="0"/>
              </a:rPr>
              <a:t>o</a:t>
            </a:r>
            <a:r>
              <a:rPr lang="en-US" sz="2800" b="1" u="sng" dirty="0" err="1" smtClean="0">
                <a:solidFill>
                  <a:srgbClr val="002060"/>
                </a:solidFill>
                <a:latin typeface="Trebuchet MS" pitchFamily="34" charset="0"/>
              </a:rPr>
              <a:t>y</a:t>
            </a:r>
            <a:r>
              <a:rPr lang="en-US" sz="2800" dirty="0" err="1" smtClean="0">
                <a:solidFill>
                  <a:srgbClr val="002060"/>
                </a:solidFill>
                <a:latin typeface="Trebuchet MS" pitchFamily="34" charset="0"/>
              </a:rPr>
              <a:t>endo</a:t>
            </a:r>
            <a:r>
              <a:rPr lang="en-US" sz="2800" dirty="0" smtClean="0">
                <a:solidFill>
                  <a:srgbClr val="002060"/>
                </a:solidFill>
                <a:latin typeface="Trebuchet MS" pitchFamily="34" charset="0"/>
              </a:rPr>
              <a:t> (easy!)</a:t>
            </a:r>
          </a:p>
          <a:p>
            <a:r>
              <a:rPr lang="en-US" sz="2800" dirty="0" err="1" smtClean="0">
                <a:solidFill>
                  <a:srgbClr val="002060"/>
                </a:solidFill>
                <a:latin typeface="Trebuchet MS" pitchFamily="34" charset="0"/>
              </a:rPr>
              <a:t>Creer</a:t>
            </a:r>
            <a:r>
              <a:rPr lang="en-US" sz="2800" dirty="0" smtClean="0">
                <a:solidFill>
                  <a:srgbClr val="002060"/>
                </a:solidFill>
                <a:latin typeface="Trebuchet MS" pitchFamily="34" charset="0"/>
              </a:rPr>
              <a:t>  [to believe]           </a:t>
            </a:r>
            <a:r>
              <a:rPr lang="en-US" sz="2800" dirty="0" err="1" smtClean="0">
                <a:solidFill>
                  <a:srgbClr val="002060"/>
                </a:solidFill>
                <a:latin typeface="Trebuchet MS" pitchFamily="34" charset="0"/>
              </a:rPr>
              <a:t>cre</a:t>
            </a:r>
            <a:r>
              <a:rPr lang="en-US" sz="2800" b="1" u="sng" dirty="0" err="1" smtClean="0">
                <a:solidFill>
                  <a:srgbClr val="002060"/>
                </a:solidFill>
                <a:latin typeface="Trebuchet MS" pitchFamily="34" charset="0"/>
              </a:rPr>
              <a:t>y</a:t>
            </a:r>
            <a:r>
              <a:rPr lang="en-US" sz="2800" dirty="0" err="1" smtClean="0">
                <a:solidFill>
                  <a:srgbClr val="002060"/>
                </a:solidFill>
                <a:latin typeface="Trebuchet MS" pitchFamily="34" charset="0"/>
              </a:rPr>
              <a:t>endo</a:t>
            </a:r>
            <a:endParaRPr lang="en-US" sz="2800" dirty="0" smtClean="0">
              <a:solidFill>
                <a:srgbClr val="002060"/>
              </a:solidFill>
              <a:latin typeface="Trebuchet MS" pitchFamily="34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Trebuchet MS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rebuchet MS" pitchFamily="34" charset="0"/>
              </a:rPr>
              <a:t>Caer</a:t>
            </a:r>
            <a:r>
              <a:rPr lang="en-US" sz="2800" dirty="0" smtClean="0">
                <a:solidFill>
                  <a:srgbClr val="002060"/>
                </a:solidFill>
                <a:latin typeface="Trebuchet MS" pitchFamily="34" charset="0"/>
              </a:rPr>
              <a:t> [to Fall]                  </a:t>
            </a:r>
            <a:r>
              <a:rPr lang="en-US" sz="2800" dirty="0" err="1" smtClean="0">
                <a:solidFill>
                  <a:srgbClr val="002060"/>
                </a:solidFill>
                <a:latin typeface="Trebuchet MS" pitchFamily="34" charset="0"/>
              </a:rPr>
              <a:t>ca</a:t>
            </a:r>
            <a:r>
              <a:rPr lang="en-US" sz="2800" b="1" u="sng" dirty="0" err="1" smtClean="0">
                <a:solidFill>
                  <a:srgbClr val="002060"/>
                </a:solidFill>
                <a:latin typeface="Trebuchet MS" pitchFamily="34" charset="0"/>
              </a:rPr>
              <a:t>y</a:t>
            </a:r>
            <a:r>
              <a:rPr lang="en-US" sz="2800" dirty="0" err="1" smtClean="0">
                <a:solidFill>
                  <a:srgbClr val="002060"/>
                </a:solidFill>
                <a:latin typeface="Trebuchet MS" pitchFamily="34" charset="0"/>
              </a:rPr>
              <a:t>endo</a:t>
            </a:r>
            <a:r>
              <a:rPr lang="en-US" sz="2800" dirty="0" smtClean="0">
                <a:solidFill>
                  <a:srgbClr val="002060"/>
                </a:solidFill>
                <a:latin typeface="Trebuchet MS" pitchFamily="34" charset="0"/>
              </a:rPr>
              <a:t>  (ok, you've got it!)</a:t>
            </a:r>
          </a:p>
          <a:p>
            <a:endParaRPr lang="en-US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609600"/>
            <a:ext cx="838200" cy="106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 descr="PPT2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1524000"/>
            <a:ext cx="1438095" cy="1095238"/>
          </a:xfrm>
          <a:prstGeom prst="rect">
            <a:avLst/>
          </a:prstGeom>
        </p:spPr>
      </p:pic>
      <p:sp>
        <p:nvSpPr>
          <p:cNvPr id="18" name="Cloud Callout 17"/>
          <p:cNvSpPr/>
          <p:nvPr/>
        </p:nvSpPr>
        <p:spPr>
          <a:xfrm>
            <a:off x="1752600" y="3505200"/>
            <a:ext cx="1371600" cy="685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905000" y="36576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Yip! No!</a:t>
            </a: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Striped Right Arrow 19"/>
          <p:cNvSpPr/>
          <p:nvPr/>
        </p:nvSpPr>
        <p:spPr>
          <a:xfrm>
            <a:off x="2895600" y="4343400"/>
            <a:ext cx="1447800" cy="76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Callout 9"/>
          <p:cNvSpPr/>
          <p:nvPr/>
        </p:nvSpPr>
        <p:spPr>
          <a:xfrm rot="2747033">
            <a:off x="6091103" y="622753"/>
            <a:ext cx="619394" cy="460511"/>
          </a:xfrm>
          <a:prstGeom prst="cloudCallout">
            <a:avLst>
              <a:gd name="adj1" fmla="val -46507"/>
              <a:gd name="adj2" fmla="val 1123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2090116">
            <a:off x="6118503" y="721993"/>
            <a:ext cx="5236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rebuchet MS" pitchFamily="34" charset="0"/>
              </a:rPr>
              <a:t> Yip!</a:t>
            </a:r>
            <a:endParaRPr lang="en-US" sz="1000" dirty="0">
              <a:latin typeface="Trebuchet MS" pitchFamily="34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7696200" y="609600"/>
            <a:ext cx="1219200" cy="762000"/>
          </a:xfrm>
          <a:prstGeom prst="cloudCallout">
            <a:avLst>
              <a:gd name="adj1" fmla="val -23017"/>
              <a:gd name="adj2" fmla="val 7674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924800" y="762000"/>
            <a:ext cx="8382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ARF!</a:t>
            </a:r>
            <a:endParaRPr lang="en-US" sz="24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4" name="Picture 2" descr="drlemonC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1313" y="6400800"/>
            <a:ext cx="482137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progressive00011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8551" y="0"/>
            <a:ext cx="498689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2895600" cy="369332"/>
          </a:xfrm>
          <a:prstGeom prst="rect">
            <a:avLst/>
          </a:prstGeom>
          <a:solidFill>
            <a:srgbClr val="FFFF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rebuchet MS" pitchFamily="34" charset="0"/>
                <a:cs typeface="Aharoni" pitchFamily="2" charset="-79"/>
              </a:rPr>
              <a:t>¿</a:t>
            </a:r>
            <a:r>
              <a:rPr lang="en-US" dirty="0" err="1" smtClean="0">
                <a:latin typeface="Trebuchet MS" pitchFamily="34" charset="0"/>
                <a:cs typeface="Aharoni" pitchFamily="2" charset="-79"/>
              </a:rPr>
              <a:t>Qué</a:t>
            </a:r>
            <a:r>
              <a:rPr lang="en-US" dirty="0" smtClean="0">
                <a:latin typeface="Trebuchet MS" pitchFamily="34" charset="0"/>
                <a:cs typeface="Aharoni" pitchFamily="2" charset="-79"/>
              </a:rPr>
              <a:t> </a:t>
            </a:r>
            <a:r>
              <a:rPr lang="en-US" dirty="0" err="1" smtClean="0">
                <a:latin typeface="Trebuchet MS" pitchFamily="34" charset="0"/>
                <a:cs typeface="Aharoni" pitchFamily="2" charset="-79"/>
              </a:rPr>
              <a:t>están</a:t>
            </a:r>
            <a:r>
              <a:rPr lang="en-US" dirty="0" smtClean="0">
                <a:latin typeface="Trebuchet MS" pitchFamily="34" charset="0"/>
                <a:cs typeface="Aharoni" pitchFamily="2" charset="-79"/>
              </a:rPr>
              <a:t> </a:t>
            </a:r>
            <a:r>
              <a:rPr lang="en-US" dirty="0" err="1" smtClean="0">
                <a:latin typeface="Trebuchet MS" pitchFamily="34" charset="0"/>
                <a:cs typeface="Aharoni" pitchFamily="2" charset="-79"/>
              </a:rPr>
              <a:t>haciendo</a:t>
            </a:r>
            <a:r>
              <a:rPr lang="en-US" dirty="0" smtClean="0">
                <a:latin typeface="Trebuchet MS" pitchFamily="34" charset="0"/>
                <a:cs typeface="Aharoni" pitchFamily="2" charset="-79"/>
              </a:rPr>
              <a:t>?</a:t>
            </a:r>
            <a:endParaRPr lang="en-US" dirty="0">
              <a:latin typeface="Trebuchet MS" pitchFamily="34" charset="0"/>
              <a:cs typeface="Aharoni" pitchFamily="2" charset="-79"/>
            </a:endParaRPr>
          </a:p>
        </p:txBody>
      </p:sp>
      <p:pic>
        <p:nvPicPr>
          <p:cNvPr id="4" name="Picture 2" descr="drlemonC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1313" y="6400800"/>
            <a:ext cx="482137" cy="45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progressive00013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199" y="838200"/>
            <a:ext cx="8292179" cy="5791200"/>
          </a:xfrm>
          <a:prstGeom prst="rect">
            <a:avLst/>
          </a:prstGeom>
        </p:spPr>
      </p:pic>
      <p:pic>
        <p:nvPicPr>
          <p:cNvPr id="3" name="Picture 2" descr="drlemonC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1313" y="6400800"/>
            <a:ext cx="482137" cy="45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progressive00015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4913"/>
            <a:ext cx="9144000" cy="6208173"/>
          </a:xfrm>
          <a:prstGeom prst="rect">
            <a:avLst/>
          </a:prstGeom>
        </p:spPr>
      </p:pic>
      <p:pic>
        <p:nvPicPr>
          <p:cNvPr id="3" name="Picture 2" descr="drlemonC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1313" y="6400800"/>
            <a:ext cx="482137" cy="45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progressive00014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5085"/>
            <a:ext cx="9144000" cy="63278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752600"/>
            <a:ext cx="9144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David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648200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Marco</a:t>
            </a:r>
            <a:endParaRPr lang="en-US" dirty="0"/>
          </a:p>
        </p:txBody>
      </p:sp>
      <p:pic>
        <p:nvPicPr>
          <p:cNvPr id="5" name="Picture 2" descr="drlemonC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1313" y="6400800"/>
            <a:ext cx="482137" cy="45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718</TotalTime>
  <Words>228</Words>
  <Application>Microsoft Office PowerPoint</Application>
  <PresentationFormat>On-screen Show (4:3)</PresentationFormat>
  <Paragraphs>53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Oriel</vt:lpstr>
      <vt:lpstr>Caught in the act:       The Spanish present progressive</vt:lpstr>
      <vt:lpstr>Unlike English, the Spanish present progressive is used only to describe what is happening  Right Now:</vt:lpstr>
      <vt:lpstr>Slide 3</vt:lpstr>
      <vt:lpstr>Los verbos de -Ir (los feos)  que tienen cambio en la raíz</vt:lpstr>
      <vt:lpstr>Los verbos de -Er/-Ir ending in two vowels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Pasatiempos y recreaciones</dc:title>
  <dc:creator>Debi</dc:creator>
  <cp:lastModifiedBy>Debi</cp:lastModifiedBy>
  <cp:revision>68</cp:revision>
  <dcterms:created xsi:type="dcterms:W3CDTF">2009-03-08T20:02:29Z</dcterms:created>
  <dcterms:modified xsi:type="dcterms:W3CDTF">2012-10-23T17:20:47Z</dcterms:modified>
</cp:coreProperties>
</file>